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4"/>
  </p:notesMasterIdLst>
  <p:sldIdLst>
    <p:sldId id="256" r:id="rId5"/>
    <p:sldId id="257" r:id="rId6"/>
    <p:sldId id="265" r:id="rId7"/>
    <p:sldId id="264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B4309EC-4575-4934-8129-CD8340F702CF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EA44144-4278-4510-8B47-5DBA91590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30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00D02-959D-4E19-8F0A-371FBC111749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6CCA7-98A3-4A86-BC2F-1F661C1D0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1C877-3D0A-42BA-943D-29AF9C1A742E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D9617-8488-4C76-80B4-A288AC3F0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7E4B4-9EE1-4102-A3DE-B05E76FBEC0A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076B8-0A38-4A98-AF1F-466AC05D1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90391-F25A-41BA-8B88-8B156C2F9E05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2B354-2B4B-4955-B157-7C837901A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FB91F-0CE6-4379-A02B-4BB7C01D00A1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DE4D2-DB7E-4BDF-AAB8-AC928249B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F958B-B11B-43A8-9DBC-C0C1FE0EE4ED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E09C5-1C08-456E-B36F-A90237D72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71C04-C8B0-4E30-8AB3-D1562516CAA5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EB695-D7C0-46F4-BCC8-A445A0015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B4D-4AC0-40BD-9B7A-111187CF7B73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A05DB-0723-4F35-8F85-06E46F278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98407-B347-418D-A812-BD3B428458D9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533B9-79B0-4206-82E5-1C4613A80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55FBF-57C1-44D0-AE38-7B2EBB97B148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18E20-E398-4AEF-83C2-B57CF9FAD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3AD2D-8EEB-470A-9D28-4A0608A9C8C7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58618-8062-458A-8CD0-66D105ED9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888EF-5078-4AF7-A523-D327612F6B4D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ED6C4-C0EB-4035-B2D7-A9DD8E34A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37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7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  <p:sp>
            <p:nvSpPr>
              <p:cNvPr id="338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ahoma" charset="0"/>
                </a:endParaRPr>
              </a:p>
            </p:txBody>
          </p:sp>
        </p:grpSp>
      </p:grpSp>
      <p:sp>
        <p:nvSpPr>
          <p:cNvPr id="338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8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8C1629BE-86FF-4A2E-B5F0-4C3498281919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38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8D8AA19C-5492-406E-89EC-C5AC5A05C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DBTtC4J0OY&amp;feature=youtu.b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9/President_Theodore_Roosevelt,_1904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yquote.com/quotes/quotes/a/aldoleopol104964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Rachel-Carson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vbtp2B-IFmw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755650" y="836613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mtClean="0"/>
              <a:t>History of Environmental Science</a:t>
            </a:r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905000" y="4059238"/>
            <a:ext cx="5867400" cy="15938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en-US">
              <a:solidFill>
                <a:srgbClr val="898989"/>
              </a:solidFill>
            </a:endParaRPr>
          </a:p>
        </p:txBody>
      </p:sp>
      <p:pic>
        <p:nvPicPr>
          <p:cNvPr id="15365" name="Picture 5" descr="easter-island-statu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708275"/>
            <a:ext cx="4276725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The mystery of Easter Island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>
                <a:effectLst/>
                <a:hlinkClick r:id="rId3"/>
              </a:rPr>
              <a:t>European explorers in the 1700s found 100s of 80+ ton statues</a:t>
            </a:r>
          </a:p>
          <a:p>
            <a:r>
              <a:rPr lang="en-US" sz="2400" dirty="0" smtClean="0">
                <a:effectLst/>
                <a:hlinkClick r:id="rId3"/>
              </a:rPr>
              <a:t>Who built them?</a:t>
            </a:r>
          </a:p>
          <a:p>
            <a:r>
              <a:rPr lang="en-US" sz="2400" dirty="0" smtClean="0">
                <a:effectLst/>
                <a:hlinkClick r:id="rId3"/>
              </a:rPr>
              <a:t>Why did they build them?</a:t>
            </a:r>
          </a:p>
          <a:p>
            <a:r>
              <a:rPr lang="en-US" sz="2400" dirty="0" smtClean="0">
                <a:effectLst/>
                <a:hlinkClick r:id="rId3"/>
              </a:rPr>
              <a:t>What became of this ancient civilization?</a:t>
            </a:r>
          </a:p>
          <a:p>
            <a:pPr marL="0" indent="0">
              <a:buNone/>
            </a:pPr>
            <a:endParaRPr lang="en-US" sz="2400" dirty="0" smtClean="0">
              <a:effectLst/>
              <a:hlinkClick r:id="rId3"/>
            </a:endParaRPr>
          </a:p>
          <a:p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www.youtube.com/watch?v=5DBTtC4J0OY&amp;feature=youtu.be</a:t>
            </a:r>
            <a:endParaRPr lang="en-US" sz="16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216" y="1700808"/>
            <a:ext cx="4350784" cy="475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pair share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066800" y="3212976"/>
            <a:ext cx="7543800" cy="3384376"/>
          </a:xfrm>
        </p:spPr>
        <p:txBody>
          <a:bodyPr/>
          <a:lstStyle/>
          <a:p>
            <a:r>
              <a:rPr lang="en-US" dirty="0" smtClean="0"/>
              <a:t>What do you think happened on Easter Island?</a:t>
            </a:r>
          </a:p>
          <a:p>
            <a:r>
              <a:rPr lang="en-US" dirty="0" smtClean="0"/>
              <a:t>What lessons can we learn from the collapse of their civilization?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73630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06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 now…</a:t>
            </a:r>
            <a:br>
              <a:rPr lang="en-US" dirty="0" smtClean="0"/>
            </a:br>
            <a:r>
              <a:rPr lang="en-US" dirty="0"/>
              <a:t>T</a:t>
            </a:r>
            <a:r>
              <a:rPr lang="en-US" dirty="0" smtClean="0"/>
              <a:t>he guys who made this course possible)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5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Theodore Roosevelt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611188" y="1773238"/>
            <a:ext cx="4157662" cy="432276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 smtClean="0">
                <a:latin typeface="Arial" charset="0"/>
                <a:cs typeface="Arial" charset="0"/>
              </a:rPr>
              <a:t>"The conservation of natural resources is the fundamental problem. Unless we solve that problem it will avail us little to solve all others."</a:t>
            </a:r>
            <a:r>
              <a:rPr lang="en-US" sz="2400" i="1" dirty="0" smtClean="0">
                <a:latin typeface="Arial" charset="0"/>
                <a:cs typeface="Arial" charset="0"/>
              </a:rPr>
              <a:t/>
            </a:r>
            <a:br>
              <a:rPr lang="en-US" sz="2400" i="1" dirty="0" smtClean="0">
                <a:latin typeface="Arial" charset="0"/>
                <a:cs typeface="Arial" charset="0"/>
              </a:rPr>
            </a:br>
            <a:r>
              <a:rPr lang="en-US" sz="2400" i="1" dirty="0" smtClean="0">
                <a:latin typeface="Arial" charset="0"/>
                <a:cs typeface="Arial" charset="0"/>
              </a:rPr>
              <a:t>	</a:t>
            </a:r>
            <a:r>
              <a:rPr lang="en-US" sz="1200" i="1" dirty="0" smtClean="0">
                <a:latin typeface="Arial" charset="0"/>
                <a:cs typeface="Arial" charset="0"/>
              </a:rPr>
              <a:t>	</a:t>
            </a:r>
            <a:r>
              <a:rPr lang="en-US" sz="1600" i="1" dirty="0" smtClean="0">
                <a:latin typeface="Arial" charset="0"/>
                <a:cs typeface="Arial" charset="0"/>
              </a:rPr>
              <a:t>Theodore Roosevelt.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i="1" dirty="0" smtClean="0">
                <a:latin typeface="Arial" charset="0"/>
                <a:cs typeface="Arial" charset="0"/>
              </a:rPr>
              <a:t>		</a:t>
            </a:r>
            <a:r>
              <a:rPr lang="en-US" sz="1600" i="1" smtClean="0">
                <a:latin typeface="Arial" charset="0"/>
                <a:cs typeface="Arial" charset="0"/>
              </a:rPr>
              <a:t>	</a:t>
            </a:r>
            <a:r>
              <a:rPr lang="en-US" sz="1600" smtClean="0">
                <a:latin typeface="Arial" charset="0"/>
                <a:cs typeface="Arial" charset="0"/>
              </a:rPr>
              <a:t>October </a:t>
            </a:r>
            <a:r>
              <a:rPr lang="en-US" sz="1600" dirty="0" smtClean="0">
                <a:latin typeface="Arial" charset="0"/>
                <a:cs typeface="Arial" charset="0"/>
              </a:rPr>
              <a:t>4, 1907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2400" dirty="0" smtClean="0">
                <a:latin typeface="Arial" charset="0"/>
                <a:cs typeface="Arial" charset="0"/>
              </a:rPr>
              <a:t>Established the National Forest and Parks system.</a:t>
            </a:r>
            <a:endParaRPr 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908550" y="1981200"/>
            <a:ext cx="370205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sz="2400"/>
          </a:p>
        </p:txBody>
      </p:sp>
      <p:pic>
        <p:nvPicPr>
          <p:cNvPr id="19460" name="Picture 2" descr="Image:President Theodore Roosevelt, 1904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628775"/>
            <a:ext cx="332898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304800"/>
            <a:ext cx="7543800" cy="963613"/>
          </a:xfrm>
        </p:spPr>
        <p:txBody>
          <a:bodyPr anchor="b">
            <a:normAutofit fontScale="90000"/>
          </a:bodyPr>
          <a:lstStyle/>
          <a:p>
            <a:pPr algn="ctr" eaLnBrk="1" hangingPunct="1">
              <a:defRPr/>
            </a:pPr>
            <a:r>
              <a:rPr lang="en-GB" sz="3200" b="0" smtClean="0"/>
              <a:t>The father of wildlife conservation in America</a:t>
            </a:r>
            <a:endParaRPr lang="en-US" sz="3200" b="0" smtClean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628775"/>
            <a:ext cx="3862387" cy="4467225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Best known for his concept of “ the land ethic” and his book: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smtClean="0"/>
              <a:t>“A Sand County Almanac”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smtClean="0"/>
          </a:p>
          <a:p>
            <a:pPr eaLnBrk="1" hangingPunct="1">
              <a:defRPr/>
            </a:pPr>
            <a:r>
              <a:rPr lang="en-US" sz="2400" smtClean="0"/>
              <a:t>He argued we had a responsibility not only to maintain the environment but also to repair the damage done in the past</a:t>
            </a:r>
          </a:p>
        </p:txBody>
      </p:sp>
      <p:pic>
        <p:nvPicPr>
          <p:cNvPr id="21507" name="Picture 2" descr="Photograph of Aldo Leopold"/>
          <p:cNvPicPr>
            <a:picLocks noGrp="1" noChangeAspect="1" noChangeArrowheads="1"/>
          </p:cNvPicPr>
          <p:nvPr>
            <p:ph type="pic" sz="half" idx="2"/>
          </p:nvPr>
        </p:nvPicPr>
        <p:blipFill>
          <a:blip r:embed="rId3"/>
          <a:srcRect t="12480" b="12480"/>
          <a:stretch>
            <a:fillRect/>
          </a:stretch>
        </p:blipFill>
        <p:spPr>
          <a:xfrm>
            <a:off x="5364163" y="1989138"/>
            <a:ext cx="3108325" cy="3671887"/>
          </a:xfrm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508625" y="5876925"/>
            <a:ext cx="281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Aldo Leopold (1887-1948)</a:t>
            </a:r>
            <a:endParaRPr lang="en-US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“We </a:t>
            </a:r>
            <a:r>
              <a:rPr lang="en-US" dirty="0"/>
              <a:t>abuse land because we regard it as a commodity belonging to us. When we see land as a community to which we belong, we may begin to use it with love and respect</a:t>
            </a:r>
            <a:r>
              <a:rPr lang="en-US" dirty="0" smtClean="0"/>
              <a:t>.” 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 action="ppaction://hlinkfile"/>
              </a:rPr>
              <a:t>Aldo Leopold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684213" y="404813"/>
            <a:ext cx="7543800" cy="11811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smtClean="0"/>
              <a:t>In every walk with nature one receives far more than he seek” John Muir</a:t>
            </a:r>
            <a:endParaRPr lang="en-US" sz="3600" smtClean="0"/>
          </a:p>
        </p:txBody>
      </p:sp>
      <p:sp>
        <p:nvSpPr>
          <p:cNvPr id="25602" name="Rectangle 8"/>
          <p:cNvSpPr>
            <a:spLocks noGrp="1" noChangeArrowheads="1"/>
          </p:cNvSpPr>
          <p:nvPr>
            <p:ph sz="half" idx="4294967295"/>
          </p:nvPr>
        </p:nvSpPr>
        <p:spPr>
          <a:xfrm>
            <a:off x="4914900" y="1981200"/>
            <a:ext cx="3695700" cy="4114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smtClean="0">
              <a:effectLst/>
            </a:endParaRPr>
          </a:p>
        </p:txBody>
      </p:sp>
      <p:pic>
        <p:nvPicPr>
          <p:cNvPr id="25603" name="Picture 2" descr="President Roosevelt met John Muir in Yosemite 100 years a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412875"/>
            <a:ext cx="3757613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5148263" y="5661025"/>
            <a:ext cx="3640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John Muir and Roosevelt at Yosemite</a:t>
            </a:r>
          </a:p>
          <a:p>
            <a:r>
              <a:rPr lang="en-GB">
                <a:latin typeface="Calibri" pitchFamily="34" charset="0"/>
              </a:rPr>
              <a:t> over 100 years ago</a:t>
            </a:r>
            <a:endParaRPr lang="en-US">
              <a:latin typeface="Calibri" pitchFamily="34" charset="0"/>
            </a:endParaRP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916113"/>
            <a:ext cx="4294187" cy="4538662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Muir convinces Roosevelt to make Yosemite into a National Park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Muir founded the Sierra club in 1892.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The Sierra club is the oldest, largest and most influential grassroots environmental organization in the U.S.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25604" grpId="0"/>
      <p:bldP spid="256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Rachel Carson </a:t>
            </a:r>
            <a:r>
              <a:rPr lang="en-GB" b="0" smtClean="0">
                <a:solidFill>
                  <a:schemeClr val="tx1"/>
                </a:solidFill>
                <a:effectLst/>
              </a:rPr>
              <a:t>(1907-1964)</a:t>
            </a:r>
            <a:endParaRPr lang="en-US" b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27650" name="Picture 2" descr="http://upload.wikimedia.org/wikipedia/commons/thumb/f/f4/Rachel-Carson.jpg/200px-Rachel-Carson.jpg">
            <a:hlinkClick r:id="rId3" tooltip="Rachel-Carson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916113"/>
            <a:ext cx="2989262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179388" y="1268413"/>
            <a:ext cx="5184775" cy="679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Before there was an environmental movement, there was one brave woman and her very brave book (Silent Spring)</a:t>
            </a:r>
          </a:p>
          <a:p>
            <a:pPr>
              <a:buFont typeface="Arial" charset="0"/>
              <a:buNone/>
            </a:pPr>
            <a:r>
              <a:rPr lang="en-US" sz="3200">
                <a:latin typeface="Calibri" pitchFamily="34" charset="0"/>
              </a:rPr>
              <a:t>		</a:t>
            </a:r>
            <a:r>
              <a:rPr lang="en-US" sz="2800">
                <a:latin typeface="Calibri" pitchFamily="34" charset="0"/>
              </a:rPr>
              <a:t>Peter Matthiessen</a:t>
            </a:r>
          </a:p>
          <a:p>
            <a:r>
              <a:rPr lang="en-US" sz="3200">
                <a:latin typeface="Calibri" pitchFamily="34" charset="0"/>
              </a:rPr>
              <a:t>			</a:t>
            </a:r>
          </a:p>
          <a:p>
            <a:pPr>
              <a:buFontTx/>
              <a:buChar char="•"/>
            </a:pPr>
            <a:r>
              <a:rPr lang="en-GB" sz="3200">
                <a:latin typeface="Calibri" pitchFamily="34" charset="0"/>
              </a:rPr>
              <a:t>Time Magazine elected her “one of the 100 most influential people of the century”</a:t>
            </a:r>
            <a:endParaRPr lang="en-US" sz="3200">
              <a:latin typeface="Calibri" pitchFamily="34" charset="0"/>
            </a:endParaRPr>
          </a:p>
          <a:p>
            <a:endParaRPr lang="en-GB" sz="3200">
              <a:latin typeface="Calibri" pitchFamily="34" charset="0"/>
            </a:endParaRPr>
          </a:p>
          <a:p>
            <a:endParaRPr lang="en-US" sz="3200">
              <a:latin typeface="Calibri" pitchFamily="34" charset="0"/>
            </a:endParaRPr>
          </a:p>
          <a:p>
            <a:endParaRPr lang="en-GB" sz="1200">
              <a:latin typeface="Calibri" pitchFamily="34" charset="0"/>
            </a:endParaRPr>
          </a:p>
          <a:p>
            <a:endParaRPr lang="en-US" sz="1200">
              <a:latin typeface="Calibri" pitchFamily="34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3983038" y="6491288"/>
            <a:ext cx="5160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/>
              </a:rPr>
              <a:t>http://www.youtube.com/watch?v=vbtp2B-IFmw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theme/theme1.xml><?xml version="1.0" encoding="utf-8"?>
<a:theme xmlns:a="http://schemas.openxmlformats.org/drawingml/2006/main" name="Shimmer">
  <a:themeElements>
    <a:clrScheme name="Shimmer 5">
      <a:dk1>
        <a:srgbClr val="588073"/>
      </a:dk1>
      <a:lt1>
        <a:srgbClr val="FFFFFF"/>
      </a:lt1>
      <a:dk2>
        <a:srgbClr val="486768"/>
      </a:dk2>
      <a:lt2>
        <a:srgbClr val="DDDDDD"/>
      </a:lt2>
      <a:accent1>
        <a:srgbClr val="33CCCC"/>
      </a:accent1>
      <a:accent2>
        <a:srgbClr val="008871"/>
      </a:accent2>
      <a:accent3>
        <a:srgbClr val="B1B8B9"/>
      </a:accent3>
      <a:accent4>
        <a:srgbClr val="DADADA"/>
      </a:accent4>
      <a:accent5>
        <a:srgbClr val="ADE2E2"/>
      </a:accent5>
      <a:accent6>
        <a:srgbClr val="007B66"/>
      </a:accent6>
      <a:hlink>
        <a:srgbClr val="00CC99"/>
      </a:hlink>
      <a:folHlink>
        <a:srgbClr val="A8A8A8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F992EC28611349A9CBD8DEFA8AAFB4" ma:contentTypeVersion="0" ma:contentTypeDescription="Create a new document." ma:contentTypeScope="" ma:versionID="4e3f9da4e7f31683fc874a8dbda13c2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613EF26-9316-448C-AB74-79C1F9482B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639A958-C84C-4F63-93F9-E63A85BE35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FA0014-F80D-4B6F-849C-FF371405C629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244</TotalTime>
  <Words>239</Words>
  <Application>Microsoft Office PowerPoint</Application>
  <PresentationFormat>On-screen Show (4:3)</PresentationFormat>
  <Paragraphs>40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Shimmer</vt:lpstr>
      <vt:lpstr>History of Environmental Science</vt:lpstr>
      <vt:lpstr>The mystery of Easter Island</vt:lpstr>
      <vt:lpstr>Think pair share</vt:lpstr>
      <vt:lpstr>  And now… The guys who made this course possible)</vt:lpstr>
      <vt:lpstr>Theodore Roosevelt</vt:lpstr>
      <vt:lpstr>The father of wildlife conservation in America</vt:lpstr>
      <vt:lpstr>PowerPoint Presentation</vt:lpstr>
      <vt:lpstr>In every walk with nature one receives far more than he seek” John Muir</vt:lpstr>
      <vt:lpstr>Rachel Carson (1907-1964)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Conservation and Environmentalism</dc:title>
  <dc:creator>Nsereko Wantate, Noreen</dc:creator>
  <cp:lastModifiedBy>Windows User</cp:lastModifiedBy>
  <cp:revision>44</cp:revision>
  <dcterms:created xsi:type="dcterms:W3CDTF">2008-07-15T12:40:46Z</dcterms:created>
  <dcterms:modified xsi:type="dcterms:W3CDTF">2015-09-15T20:26:01Z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0x010100C3F992EC28611349A9CBD8DEFA8AAFB4</vt:lpwstr>
  </property>
</Properties>
</file>