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notesMasterIdLst>
    <p:notesMasterId r:id="rId24"/>
  </p:notesMasterIdLst>
  <p:sldIdLst>
    <p:sldId id="256" r:id="rId5"/>
    <p:sldId id="257" r:id="rId6"/>
    <p:sldId id="260" r:id="rId7"/>
    <p:sldId id="259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6" r:id="rId20"/>
    <p:sldId id="276" r:id="rId21"/>
    <p:sldId id="283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1263"/>
    <a:srgbClr val="F30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22E46-5A09-49A7-80AC-37E8C6FB1FCD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30850-2FB0-4EE2-B0F9-DEF8A8A868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5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350A49-8652-4DB2-9236-40BD360713DC}" type="slidenum">
              <a:rPr lang="en-US"/>
              <a:pPr/>
              <a:t>18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D11BED-6867-4707-8085-93440C3C0C63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D7034A-E250-41BF-981F-791C325F90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hyperlink" Target="http://www.flowerclipart.com/flower_clipart_images/country_scene_with_cows_trees_sunshine_and_flowers_in_the_fields_0521-1006-2115-4512_SMU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24000"/>
            <a:ext cx="7175351" cy="1793167"/>
          </a:xfrm>
        </p:spPr>
        <p:txBody>
          <a:bodyPr/>
          <a:lstStyle/>
          <a:p>
            <a:r>
              <a:rPr lang="en-US" dirty="0" smtClean="0"/>
              <a:t>Introduction to Environmental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94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An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undesired</a:t>
            </a:r>
            <a:r>
              <a:rPr lang="en-US" sz="3600" dirty="0" smtClean="0"/>
              <a:t> change in </a:t>
            </a: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</a:rPr>
              <a:t>air</a:t>
            </a:r>
            <a:r>
              <a:rPr lang="en-US" sz="3600" dirty="0" smtClean="0"/>
              <a:t>,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water</a:t>
            </a:r>
            <a:r>
              <a:rPr lang="en-US" sz="3600" dirty="0" smtClean="0"/>
              <a:t>, or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soil</a:t>
            </a:r>
            <a:r>
              <a:rPr lang="en-US" sz="3600" dirty="0" smtClean="0"/>
              <a:t> that </a:t>
            </a:r>
            <a:r>
              <a:rPr lang="en-US" sz="4000" b="1" dirty="0" smtClean="0">
                <a:solidFill>
                  <a:srgbClr val="FF0000"/>
                </a:solidFill>
              </a:rPr>
              <a:t>adversely</a:t>
            </a:r>
            <a:r>
              <a:rPr lang="en-US" sz="3600" dirty="0" smtClean="0"/>
              <a:t> affects the health, survival or activities of humans or other organisms</a:t>
            </a:r>
            <a:endParaRPr lang="en-US" sz="3600" dirty="0"/>
          </a:p>
        </p:txBody>
      </p:sp>
      <p:pic>
        <p:nvPicPr>
          <p:cNvPr id="9218" name="Picture 2" descr="http://www.wwrl1600.com/image/wwrl1/UserFiles/Image/air-pollution-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428" y="3810000"/>
            <a:ext cx="221894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27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Car exhaust</a:t>
            </a:r>
          </a:p>
          <a:p>
            <a:r>
              <a:rPr lang="en-US" sz="4400" dirty="0" smtClean="0"/>
              <a:t>Littering</a:t>
            </a:r>
          </a:p>
          <a:p>
            <a:r>
              <a:rPr lang="en-US" sz="4400" dirty="0" smtClean="0"/>
              <a:t>Oil spill in the ocean</a:t>
            </a:r>
            <a:endParaRPr lang="en-US" sz="4400" dirty="0"/>
          </a:p>
        </p:txBody>
      </p:sp>
      <p:pic>
        <p:nvPicPr>
          <p:cNvPr id="10242" name="Picture 2" descr="http://www.buzzle.com/img/articleImages/582323-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61553"/>
            <a:ext cx="2038350" cy="173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73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6512511" cy="1143000"/>
          </a:xfrm>
        </p:spPr>
        <p:txBody>
          <a:bodyPr/>
          <a:lstStyle/>
          <a:p>
            <a:r>
              <a:rPr lang="en-US" dirty="0" smtClean="0"/>
              <a:t>Loss of Biodiversity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sz="4400" b="1" dirty="0" smtClean="0">
                <a:solidFill>
                  <a:schemeClr val="accent4">
                    <a:lumMod val="50000"/>
                  </a:schemeClr>
                </a:solidFill>
              </a:rPr>
              <a:t> loss </a:t>
            </a:r>
            <a:r>
              <a:rPr lang="en-US" dirty="0" smtClean="0"/>
              <a:t>in the number and variety of </a:t>
            </a:r>
            <a:r>
              <a:rPr lang="en-US" sz="4000" b="1" dirty="0" smtClean="0">
                <a:solidFill>
                  <a:srgbClr val="FFC000"/>
                </a:solidFill>
              </a:rPr>
              <a:t>species</a:t>
            </a:r>
            <a:r>
              <a:rPr lang="en-US" dirty="0" smtClean="0"/>
              <a:t> that live in an area</a:t>
            </a:r>
            <a:endParaRPr lang="en-US" dirty="0"/>
          </a:p>
        </p:txBody>
      </p:sp>
      <p:pic>
        <p:nvPicPr>
          <p:cNvPr id="11266" name="Picture 2" descr="http://world.edu/wp-content/uploads/2011/08/What-Do-Polar-Bears-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33599"/>
            <a:ext cx="2743200" cy="268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6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Tragedy of the Commons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</a:rPr>
              <a:t>Essay</a:t>
            </a:r>
            <a:r>
              <a:rPr lang="en-US" sz="3600" dirty="0" smtClean="0"/>
              <a:t> by Garrett Hardin</a:t>
            </a:r>
          </a:p>
          <a:p>
            <a:r>
              <a:rPr lang="en-US" sz="3600" dirty="0" smtClean="0"/>
              <a:t>If </a:t>
            </a:r>
            <a:r>
              <a:rPr lang="en-US" sz="4000" b="1" dirty="0" smtClean="0">
                <a:solidFill>
                  <a:srgbClr val="FF0000"/>
                </a:solidFill>
              </a:rPr>
              <a:t>no one </a:t>
            </a:r>
            <a:r>
              <a:rPr lang="en-US" sz="3600" dirty="0" smtClean="0"/>
              <a:t>has </a:t>
            </a:r>
            <a:r>
              <a:rPr lang="en-US" sz="4000" b="1" dirty="0" smtClean="0">
                <a:solidFill>
                  <a:srgbClr val="F303A3"/>
                </a:solidFill>
              </a:rPr>
              <a:t>ownership</a:t>
            </a:r>
            <a:r>
              <a:rPr lang="en-US" sz="3600" dirty="0" smtClean="0"/>
              <a:t> of </a:t>
            </a:r>
            <a:r>
              <a:rPr lang="en-US" sz="3600" dirty="0"/>
              <a:t>a</a:t>
            </a:r>
            <a:r>
              <a:rPr lang="en-US" sz="3600" dirty="0" smtClean="0"/>
              <a:t>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resource</a:t>
            </a:r>
            <a:r>
              <a:rPr lang="en-US" sz="3600" dirty="0" smtClean="0"/>
              <a:t> then it is more likely to be </a:t>
            </a:r>
            <a:r>
              <a:rPr lang="en-US" sz="4000" b="1" dirty="0" smtClean="0">
                <a:solidFill>
                  <a:srgbClr val="FF0000"/>
                </a:solidFill>
              </a:rPr>
              <a:t>over used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168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070639"/>
            <a:ext cx="6512511" cy="1143000"/>
          </a:xfrm>
        </p:spPr>
        <p:txBody>
          <a:bodyPr/>
          <a:lstStyle/>
          <a:p>
            <a:r>
              <a:rPr lang="en-US" dirty="0" smtClean="0"/>
              <a:t>Tragedy of the Commons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30827" y="304800"/>
            <a:ext cx="7488382" cy="3474720"/>
          </a:xfrm>
        </p:spPr>
        <p:txBody>
          <a:bodyPr>
            <a:normAutofit/>
          </a:bodyPr>
          <a:lstStyle/>
          <a:p>
            <a:r>
              <a:rPr lang="en-US" dirty="0" smtClean="0"/>
              <a:t>Hardin used the example of a </a:t>
            </a:r>
            <a:r>
              <a:rPr lang="en-US" sz="3600" b="1" dirty="0" smtClean="0">
                <a:solidFill>
                  <a:srgbClr val="0070C0"/>
                </a:solidFill>
              </a:rPr>
              <a:t>common grazing</a:t>
            </a:r>
            <a:r>
              <a:rPr lang="en-US" sz="3600" b="1" dirty="0" smtClean="0"/>
              <a:t> </a:t>
            </a:r>
            <a:r>
              <a:rPr lang="en-US" dirty="0" smtClean="0"/>
              <a:t>ground – </a:t>
            </a:r>
            <a:r>
              <a:rPr lang="en-US" sz="3600" b="1" dirty="0" smtClean="0">
                <a:solidFill>
                  <a:srgbClr val="FF0000"/>
                </a:solidFill>
              </a:rPr>
              <a:t>too many animals grazed </a:t>
            </a:r>
            <a:r>
              <a:rPr lang="en-US" dirty="0" smtClean="0"/>
              <a:t>and the grass was </a:t>
            </a:r>
            <a:r>
              <a:rPr lang="en-US" sz="3600" b="1" dirty="0" smtClean="0">
                <a:solidFill>
                  <a:srgbClr val="FF0000"/>
                </a:solidFill>
              </a:rPr>
              <a:t>destroyed</a:t>
            </a:r>
          </a:p>
          <a:p>
            <a:r>
              <a:rPr lang="en-US" dirty="0" smtClean="0"/>
              <a:t>When common land was replaced by fields </a:t>
            </a:r>
            <a:r>
              <a:rPr lang="en-US" sz="3600" b="1" dirty="0" smtClean="0">
                <a:solidFill>
                  <a:srgbClr val="0070C0"/>
                </a:solidFill>
              </a:rPr>
              <a:t>owned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by people</a:t>
            </a:r>
            <a:r>
              <a:rPr lang="en-US" dirty="0" smtClean="0"/>
              <a:t>, owners were </a:t>
            </a:r>
            <a:r>
              <a:rPr lang="en-US" sz="3900" b="1" dirty="0" smtClean="0">
                <a:solidFill>
                  <a:srgbClr val="6E1263"/>
                </a:solidFill>
              </a:rPr>
              <a:t>careful</a:t>
            </a:r>
            <a:r>
              <a:rPr lang="en-US" dirty="0" smtClean="0"/>
              <a:t> not to put too many animals on the land</a:t>
            </a:r>
            <a:endParaRPr lang="en-US" dirty="0"/>
          </a:p>
        </p:txBody>
      </p:sp>
      <p:pic>
        <p:nvPicPr>
          <p:cNvPr id="13314" name="Picture 2" descr="http://img.youtube.com/vi/EZFkUeleHPY/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18" y="3962400"/>
            <a:ext cx="3429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84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Tragedy of the Commons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Overfishing in our oceans is a good example of tragedy of the commons today</a:t>
            </a:r>
            <a:endParaRPr lang="en-US" dirty="0"/>
          </a:p>
        </p:txBody>
      </p:sp>
      <p:pic>
        <p:nvPicPr>
          <p:cNvPr id="12290" name="Picture 2" descr="http://marinesciencetoday.com/wp-content/gallery/fishing/1-overfish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3726874" cy="245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2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6748025" cy="612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905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Countries vs. Developed Countries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228600"/>
            <a:ext cx="3733800" cy="4038600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800" u="sng" dirty="0" smtClean="0"/>
              <a:t>Developed Countries</a:t>
            </a:r>
          </a:p>
          <a:p>
            <a:endParaRPr lang="en-US" sz="2800" dirty="0" smtClean="0"/>
          </a:p>
          <a:p>
            <a:r>
              <a:rPr lang="en-US" sz="2800" dirty="0" smtClean="0"/>
              <a:t>Higher Income</a:t>
            </a:r>
          </a:p>
          <a:p>
            <a:r>
              <a:rPr lang="en-US" sz="2800" dirty="0" smtClean="0"/>
              <a:t>Slower Population Growth</a:t>
            </a:r>
          </a:p>
          <a:p>
            <a:r>
              <a:rPr lang="en-US" sz="2800" dirty="0" smtClean="0"/>
              <a:t>Industrial Economy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4400" y="228600"/>
            <a:ext cx="3733800" cy="403860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z="2800" u="sng" dirty="0" smtClean="0"/>
              <a:t>Developing Countries</a:t>
            </a:r>
          </a:p>
          <a:p>
            <a:endParaRPr lang="en-US" sz="2800" dirty="0" smtClean="0"/>
          </a:p>
          <a:p>
            <a:r>
              <a:rPr lang="en-US" sz="2800" dirty="0" smtClean="0"/>
              <a:t>Lower Income</a:t>
            </a:r>
          </a:p>
          <a:p>
            <a:r>
              <a:rPr lang="en-US" sz="2800" dirty="0" smtClean="0"/>
              <a:t>Rapid Population Growth</a:t>
            </a:r>
          </a:p>
          <a:p>
            <a:r>
              <a:rPr lang="en-US" sz="2800" dirty="0" smtClean="0"/>
              <a:t>Agricultural Economy</a:t>
            </a:r>
            <a:endParaRPr lang="en-US" sz="2800" dirty="0"/>
          </a:p>
        </p:txBody>
      </p:sp>
      <p:pic>
        <p:nvPicPr>
          <p:cNvPr id="16386" name="Picture 2" descr="http://generic.pixmac.com/4/stock-photos-free-of-charge-anti-dollar-sign-420686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983" y="914400"/>
            <a:ext cx="60158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cdn5.teapartytribune.com/wp-content/uploads/2012/03/dollar-signs-money-clip-art-thumb21842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239" y="923926"/>
            <a:ext cx="426883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en.clipart-fr.com/data/clipart/baby/bebe_1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947" y="2334923"/>
            <a:ext cx="845292" cy="66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i.ebayimg.com/t/30-UNIQUE-FACE-BABY-SHOWER-LOLLIPOPS-LARGE-STORK-BASKET-/00/s/MzAwWDQwMA==/$(KGrHqV,!isE6IMUZjK9BOqsJgiF-Q~~60_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371" y="2334923"/>
            <a:ext cx="875224" cy="65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://www.clipartheaven.com/clipart/business_&amp;_office/buildings/factory_05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328" y="3280643"/>
            <a:ext cx="982540" cy="83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Farm Clipart Image: Country scene with cows, trees, sunshine and flowers in the field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601" y="3303937"/>
            <a:ext cx="821820" cy="81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091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2631489" y="5410200"/>
            <a:ext cx="6512511" cy="1143000"/>
          </a:xfrm>
        </p:spPr>
        <p:txBody>
          <a:bodyPr/>
          <a:lstStyle/>
          <a:p>
            <a:r>
              <a:rPr lang="en-GB" dirty="0"/>
              <a:t>Consumption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1143000" y="732260"/>
            <a:ext cx="6400800" cy="4677940"/>
          </a:xfrm>
        </p:spPr>
        <p:txBody>
          <a:bodyPr>
            <a:noAutofit/>
          </a:bodyPr>
          <a:lstStyle/>
          <a:p>
            <a:r>
              <a:rPr lang="en-GB" sz="2800" dirty="0"/>
              <a:t>Developed nations make up </a:t>
            </a:r>
            <a:r>
              <a:rPr lang="en-GB" sz="2800" dirty="0">
                <a:solidFill>
                  <a:schemeClr val="accent6"/>
                </a:solidFill>
              </a:rPr>
              <a:t>20% </a:t>
            </a:r>
            <a:r>
              <a:rPr lang="en-GB" sz="2800" dirty="0"/>
              <a:t>of the world population but consume </a:t>
            </a:r>
            <a:r>
              <a:rPr lang="en-GB" sz="2800" dirty="0">
                <a:solidFill>
                  <a:schemeClr val="accent6"/>
                </a:solidFill>
              </a:rPr>
              <a:t>75% </a:t>
            </a:r>
            <a:r>
              <a:rPr lang="en-GB" sz="2800" dirty="0"/>
              <a:t>of the world’s resources</a:t>
            </a:r>
          </a:p>
          <a:p>
            <a:pPr>
              <a:buFont typeface="Wingdings" pitchFamily="2" charset="2"/>
              <a:buNone/>
            </a:pPr>
            <a:endParaRPr lang="en-GB" sz="2800" dirty="0"/>
          </a:p>
          <a:p>
            <a:r>
              <a:rPr lang="en-GB" sz="2800" dirty="0"/>
              <a:t>In the U.S. (5% of global population) we consume 25% of the world’s commodities and produce 25-50% of the world’s industrial waste.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3655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live more Sustainably?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</a:t>
            </a:r>
            <a:r>
              <a:rPr lang="en-US" sz="4000" dirty="0" smtClean="0"/>
              <a:t> so we are able to </a:t>
            </a:r>
            <a:r>
              <a:rPr lang="en-US" sz="4400" b="1" dirty="0" smtClean="0">
                <a:solidFill>
                  <a:srgbClr val="6E1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 our needs </a:t>
            </a:r>
            <a:r>
              <a:rPr lang="en-US" sz="4000" dirty="0" smtClean="0"/>
              <a:t>in such a way that the human population can </a:t>
            </a:r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survive indefinitely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http://1.bp.blogspot.com/_b8FSjKfpUsg/S_KRnwZJ5MI/AAAAAAAAAC8/bf0POmFc2aw/s1600/17036-Lime-Green-Man-Using-A-Watering-Can-To-Water-New-Grass-Growing-On-Planet-Earth-Symbolizing-Someone-Caring-For-The-Environment-Clipart-Illustr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486275"/>
            <a:ext cx="2661537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24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EVERYTHING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around us!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The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NATURAL WORLD </a:t>
            </a:r>
            <a:r>
              <a:rPr lang="en-US" sz="3200" dirty="0" smtClean="0">
                <a:solidFill>
                  <a:schemeClr val="tx1"/>
                </a:solidFill>
              </a:rPr>
              <a:t>as well as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Things produced by 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HUMANS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www.dreamstime.com/ecology-icon-thumb148784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2543175" cy="329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59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724400"/>
            <a:ext cx="6512511" cy="1143000"/>
          </a:xfrm>
        </p:spPr>
        <p:txBody>
          <a:bodyPr/>
          <a:lstStyle/>
          <a:p>
            <a:r>
              <a:rPr lang="en-US" dirty="0" smtClean="0"/>
              <a:t>Environmental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6800" y="457200"/>
            <a:ext cx="6400800" cy="34747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study of </a:t>
            </a:r>
            <a:r>
              <a:rPr lang="en-US" sz="4400" dirty="0" smtClean="0">
                <a:solidFill>
                  <a:srgbClr val="FF0000"/>
                </a:solidFill>
              </a:rPr>
              <a:t>man’s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impact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on the </a:t>
            </a:r>
            <a:r>
              <a:rPr lang="en-US" sz="4400" dirty="0" smtClean="0">
                <a:solidFill>
                  <a:srgbClr val="FF0000"/>
                </a:solidFill>
              </a:rPr>
              <a:t>environment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82" y="1774963"/>
            <a:ext cx="4551218" cy="294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Interdisciplinary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762000"/>
            <a:ext cx="6400800" cy="3474720"/>
          </a:xfrm>
        </p:spPr>
        <p:txBody>
          <a:bodyPr>
            <a:normAutofit/>
          </a:bodyPr>
          <a:lstStyle/>
          <a:p>
            <a:pPr lvl="2"/>
            <a:r>
              <a:rPr lang="en-US" sz="3600" dirty="0" smtClean="0"/>
              <a:t>Environmental Science is </a:t>
            </a:r>
            <a:r>
              <a:rPr lang="en-US" sz="4400" b="1" dirty="0" smtClean="0">
                <a:solidFill>
                  <a:srgbClr val="FFC000"/>
                </a:solidFill>
              </a:rPr>
              <a:t>interdisciplinary</a:t>
            </a:r>
            <a:endParaRPr lang="en-US" sz="4400" b="1" dirty="0">
              <a:solidFill>
                <a:srgbClr val="FFC000"/>
              </a:solidFill>
            </a:endParaRPr>
          </a:p>
        </p:txBody>
      </p:sp>
      <p:pic>
        <p:nvPicPr>
          <p:cNvPr id="4" name="Picture 2" descr="http://calendar.county.simcoe.on.ca/partners/newteclib/Pics/TeenHomework/InterdisciplinaryStud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00200"/>
            <a:ext cx="2715154" cy="284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92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Interdisciplinary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9200" y="762000"/>
            <a:ext cx="6400800" cy="3474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An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rgbClr val="F303A3"/>
                </a:solidFill>
              </a:rPr>
              <a:t>environmental </a:t>
            </a:r>
            <a:r>
              <a:rPr lang="en-US" sz="4400" b="1" dirty="0" smtClean="0">
                <a:solidFill>
                  <a:srgbClr val="F303A3"/>
                </a:solidFill>
              </a:rPr>
              <a:t>scientist</a:t>
            </a:r>
            <a:r>
              <a:rPr lang="en-US" sz="4000" dirty="0" smtClean="0"/>
              <a:t> needs many different </a:t>
            </a:r>
            <a:r>
              <a:rPr lang="en-US" sz="4000" b="1" dirty="0" smtClean="0">
                <a:solidFill>
                  <a:srgbClr val="F303A3"/>
                </a:solidFill>
              </a:rPr>
              <a:t>disciplines</a:t>
            </a:r>
            <a:r>
              <a:rPr lang="en-US" sz="4000" dirty="0" smtClean="0"/>
              <a:t> of science to do their work</a:t>
            </a:r>
            <a:endParaRPr lang="en-US" sz="4000" dirty="0"/>
          </a:p>
        </p:txBody>
      </p:sp>
      <p:pic>
        <p:nvPicPr>
          <p:cNvPr id="5122" name="Picture 2" descr="http://www2.le.ac.uk/departments/interdisciplinary-science/assets/sarahisciatom.jpg/image_mi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13176"/>
            <a:ext cx="2514600" cy="236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58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5410200"/>
            <a:ext cx="6512511" cy="1143000"/>
          </a:xfrm>
        </p:spPr>
        <p:txBody>
          <a:bodyPr/>
          <a:lstStyle/>
          <a:p>
            <a:r>
              <a:rPr lang="en-US" dirty="0" smtClean="0"/>
              <a:t>Interdisciplinary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731520"/>
            <a:ext cx="7086600" cy="4450080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endParaRPr lang="en-US" dirty="0" smtClean="0"/>
          </a:p>
          <a:p>
            <a:pPr lvl="1"/>
            <a:r>
              <a:rPr lang="en-US" sz="5900" dirty="0" smtClean="0"/>
              <a:t>Chemistry helps us understand pollutants</a:t>
            </a:r>
          </a:p>
          <a:p>
            <a:pPr lvl="1"/>
            <a:r>
              <a:rPr lang="en-US" sz="5900" dirty="0" smtClean="0"/>
              <a:t>Geology helps us understand how pollutants travel underground</a:t>
            </a:r>
          </a:p>
          <a:p>
            <a:pPr lvl="1"/>
            <a:r>
              <a:rPr lang="en-US" sz="5900" dirty="0" smtClean="0"/>
              <a:t>Zoology gives information about how to preserve species</a:t>
            </a:r>
          </a:p>
          <a:p>
            <a:pPr lvl="1"/>
            <a:endParaRPr lang="en-US" sz="5900" dirty="0"/>
          </a:p>
          <a:p>
            <a:pPr marL="365760" lvl="1" indent="0">
              <a:buNone/>
            </a:pPr>
            <a:r>
              <a:rPr lang="en-US" sz="5900" dirty="0" smtClean="0"/>
              <a:t>Many other disciplines contribute to Environmental Science!</a:t>
            </a:r>
            <a:endParaRPr lang="en-US" sz="5900" dirty="0"/>
          </a:p>
        </p:txBody>
      </p:sp>
    </p:spTree>
    <p:extLst>
      <p:ext uri="{BB962C8B-B14F-4D97-AF65-F5344CB8AC3E}">
        <p14:creationId xmlns:p14="http://schemas.microsoft.com/office/powerpoint/2010/main" val="388387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Categories of Environmental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02920" indent="-457200">
              <a:buAutoNum type="arabicPeriod"/>
            </a:pPr>
            <a:r>
              <a:rPr lang="en-US" sz="4000" dirty="0" smtClean="0"/>
              <a:t>Resource Depletion</a:t>
            </a:r>
          </a:p>
          <a:p>
            <a:pPr marL="502920" indent="-457200">
              <a:buAutoNum type="arabicPeriod"/>
            </a:pPr>
            <a:r>
              <a:rPr lang="en-US" sz="4000" dirty="0" smtClean="0"/>
              <a:t>Pollution</a:t>
            </a:r>
          </a:p>
          <a:p>
            <a:pPr marL="502920" indent="-457200">
              <a:buAutoNum type="arabicPeriod"/>
            </a:pPr>
            <a:r>
              <a:rPr lang="en-US" sz="4000" dirty="0" smtClean="0"/>
              <a:t>Loss of Biodiversity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384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181600"/>
            <a:ext cx="6512511" cy="1143000"/>
          </a:xfrm>
        </p:spPr>
        <p:txBody>
          <a:bodyPr/>
          <a:lstStyle/>
          <a:p>
            <a:r>
              <a:rPr lang="en-US" dirty="0" smtClean="0"/>
              <a:t>Resource Depletion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US" sz="4000" dirty="0" smtClean="0"/>
              <a:t>A </a:t>
            </a:r>
            <a:r>
              <a:rPr lang="en-US" sz="4800" b="1" dirty="0" smtClean="0">
                <a:solidFill>
                  <a:srgbClr val="6E1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</a:t>
            </a:r>
            <a:r>
              <a:rPr lang="en-US" sz="4000" dirty="0" smtClean="0"/>
              <a:t> is </a:t>
            </a:r>
            <a:r>
              <a:rPr lang="en-US" sz="4800" b="1" dirty="0" smtClean="0">
                <a:solidFill>
                  <a:srgbClr val="6E1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depleted</a:t>
            </a:r>
            <a:r>
              <a:rPr lang="en-US" sz="4000" dirty="0" smtClean="0"/>
              <a:t> when a large part of it has been used up</a:t>
            </a:r>
            <a:endParaRPr lang="en-US" sz="4000" dirty="0"/>
          </a:p>
        </p:txBody>
      </p:sp>
      <p:pic>
        <p:nvPicPr>
          <p:cNvPr id="7172" name="Picture 4" descr="Deforestation facts Deforestation in some countries 10 Interesting Deforestation Fac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95600"/>
            <a:ext cx="3314700" cy="220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36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Depletion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dirty="0" smtClean="0"/>
              <a:t>Examples</a:t>
            </a:r>
          </a:p>
          <a:p>
            <a:r>
              <a:rPr lang="en-US" sz="3200" dirty="0" smtClean="0"/>
              <a:t>Using up all of the petroleum</a:t>
            </a:r>
          </a:p>
          <a:p>
            <a:r>
              <a:rPr lang="en-US" sz="3200" dirty="0" smtClean="0"/>
              <a:t>Overfishing</a:t>
            </a:r>
          </a:p>
          <a:p>
            <a:r>
              <a:rPr lang="en-US" sz="3200" dirty="0" smtClean="0"/>
              <a:t>Chopping down forests</a:t>
            </a:r>
            <a:endParaRPr lang="en-US" sz="3200" dirty="0"/>
          </a:p>
        </p:txBody>
      </p:sp>
      <p:pic>
        <p:nvPicPr>
          <p:cNvPr id="8194" name="Picture 2" descr="http://foodfreedom.files.wordpress.com/2011/01/overfish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57400"/>
            <a:ext cx="265568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21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F992EC28611349A9CBD8DEFA8AAFB4" ma:contentTypeVersion="0" ma:contentTypeDescription="Create a new document." ma:contentTypeScope="" ma:versionID="4e3f9da4e7f31683fc874a8dbda13c2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A89B1D-4FCC-4FF4-9485-466688679A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8CFB52B-367F-45D9-8EB8-EB9009413D1C}">
  <ds:schemaRefs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7176C5F-E209-4793-BE5D-58E19BF1BD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1581</TotalTime>
  <Words>360</Words>
  <Application>Microsoft Office PowerPoint</Application>
  <PresentationFormat>On-screen Show (4:3)</PresentationFormat>
  <Paragraphs>63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Slipstream</vt:lpstr>
      <vt:lpstr>Introduction to Environmental Science</vt:lpstr>
      <vt:lpstr>Environment</vt:lpstr>
      <vt:lpstr>Environmental Science</vt:lpstr>
      <vt:lpstr>Interdisciplinary</vt:lpstr>
      <vt:lpstr>Interdisciplinary</vt:lpstr>
      <vt:lpstr>Interdisciplinary</vt:lpstr>
      <vt:lpstr>Three Categories of Environmental Problems</vt:lpstr>
      <vt:lpstr>Resource Depletion</vt:lpstr>
      <vt:lpstr>Resource Depletion</vt:lpstr>
      <vt:lpstr>Pollution</vt:lpstr>
      <vt:lpstr>Examples of pollution</vt:lpstr>
      <vt:lpstr>Loss of Biodiversity</vt:lpstr>
      <vt:lpstr>Tragedy of the Commons</vt:lpstr>
      <vt:lpstr>Tragedy of the Commons</vt:lpstr>
      <vt:lpstr>Tragedy of the Commons</vt:lpstr>
      <vt:lpstr>PowerPoint Presentation</vt:lpstr>
      <vt:lpstr>Developing Countries vs. Developed Countries</vt:lpstr>
      <vt:lpstr>Consumption</vt:lpstr>
      <vt:lpstr>How can we live more Sustainably?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Environmental Science</dc:title>
  <dc:creator>Harrison, Kimberly</dc:creator>
  <cp:lastModifiedBy>Windows User</cp:lastModifiedBy>
  <cp:revision>34</cp:revision>
  <dcterms:created xsi:type="dcterms:W3CDTF">2012-08-07T21:29:06Z</dcterms:created>
  <dcterms:modified xsi:type="dcterms:W3CDTF">2015-09-15T20:25:42Z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-1953649110</vt:i4>
  </property>
  <property fmtid="{D5CDD505-2E9C-101B-9397-08002B2CF9AE}" pid="3" name="_NewReviewCycle">
    <vt:lpwstr/>
  </property>
  <property fmtid="{D5CDD505-2E9C-101B-9397-08002B2CF9AE}" pid="4" name="_EmailSubject">
    <vt:lpwstr>my work for the day</vt:lpwstr>
  </property>
  <property fmtid="{D5CDD505-2E9C-101B-9397-08002B2CF9AE}" pid="5" name="_AuthorEmail">
    <vt:lpwstr>kimberly.harrison@dmschools.org</vt:lpwstr>
  </property>
  <property fmtid="{D5CDD505-2E9C-101B-9397-08002B2CF9AE}" pid="6" name="_AuthorEmailDisplayName">
    <vt:lpwstr>Harrison, Kimberly</vt:lpwstr>
  </property>
  <property fmtid="{D5CDD505-2E9C-101B-9397-08002B2CF9AE}" pid="7" name="ContentTypeId">
    <vt:lpwstr>0x010100C3F992EC28611349A9CBD8DEFA8AAFB4</vt:lpwstr>
  </property>
</Properties>
</file>